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859" r:id="rId2"/>
    <p:sldId id="1238" r:id="rId3"/>
    <p:sldId id="1244" r:id="rId4"/>
    <p:sldId id="1253" r:id="rId5"/>
    <p:sldId id="1292" r:id="rId6"/>
    <p:sldId id="1294" r:id="rId7"/>
    <p:sldId id="1254" r:id="rId8"/>
    <p:sldId id="1255" r:id="rId9"/>
    <p:sldId id="1266" r:id="rId10"/>
    <p:sldId id="1267" r:id="rId11"/>
    <p:sldId id="1269" r:id="rId12"/>
    <p:sldId id="1270" r:id="rId13"/>
    <p:sldId id="1273" r:id="rId14"/>
    <p:sldId id="1274" r:id="rId15"/>
    <p:sldId id="1275" r:id="rId16"/>
    <p:sldId id="1277" r:id="rId17"/>
    <p:sldId id="1280" r:id="rId18"/>
    <p:sldId id="1288" r:id="rId19"/>
    <p:sldId id="1281" r:id="rId2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8.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17.png"/><Relationship Id="rId2" Type="http://schemas.openxmlformats.org/officeDocument/2006/relationships/image" Target="../media/image22.png"/><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15.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17.png"/><Relationship Id="rId2" Type="http://schemas.openxmlformats.org/officeDocument/2006/relationships/image" Target="../media/image27.png"/><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原子核与核能</a:t>
            </a:r>
          </a:p>
          <a:p>
            <a:pPr algn="ctr" eaLnBrk="1" fontAlgn="auto" hangingPunct="1">
              <a:lnSpc>
                <a:spcPct val="150000"/>
              </a:lnSpc>
              <a:spcBef>
                <a:spcPts val="0"/>
              </a:spcBef>
              <a:spcAft>
                <a:spcPts val="0"/>
              </a:spcAft>
            </a:pP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节　核力与核能</a:t>
            </a:r>
            <a:endPar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334623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质量亏损与质能方程的理解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）质量亏损只有在核反应中才能明显地表现出来，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是核反应前与核反应后的质量之差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）质能方程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mc</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，说明一定的质量总是跟一定的能量相联系，质能方程揭示了质量和能量的不可分割性，建立了这两个属性在数值上的关系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）从质能方程可知，质量是物体具有能量的多少及能量变化多少的一种量度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734754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94785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硼中子俘获疗法是肿瘤治疗的新技术，其原理是进入癌细胞内的硼核</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）吸收慢中子，转变成锂核</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粒子，释放出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已知核反应过程中质量亏损为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，光子的波长为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，硼核的比结合能为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，氦核的比结合能为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，普朗克常量为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，真空中光速为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）写出核反应方程并求出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光子的能量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47858"/>
              </a:xfrm>
              <a:blipFill>
                <a:blip r:embed="rId2"/>
                <a:stretch>
                  <a:fillRect l="-796" r="-849" b="-413"/>
                </a:stretch>
              </a:blipFill>
            </p:spPr>
            <p:txBody>
              <a:bodyPr/>
              <a:lstStyle/>
              <a:p>
                <a:r>
                  <a:rPr lang="zh-CN" altLang="en-US">
                    <a:noFill/>
                  </a:rPr>
                  <a:t> </a:t>
                </a:r>
              </a:p>
            </p:txBody>
          </p:sp>
        </mc:Fallback>
      </mc:AlternateContent>
      <p:pic>
        <p:nvPicPr>
          <p:cNvPr id="3" name="24典例1.EPS" descr="id:2147489319;FounderCES"/>
          <p:cNvPicPr/>
          <p:nvPr/>
        </p:nvPicPr>
        <p:blipFill>
          <a:blip r:embed="rId3"/>
          <a:stretch>
            <a:fillRect/>
          </a:stretch>
        </p:blipFill>
        <p:spPr>
          <a:xfrm>
            <a:off x="406574" y="908720"/>
            <a:ext cx="1068705" cy="344170"/>
          </a:xfrm>
          <a:prstGeom prst="rect">
            <a:avLst/>
          </a:prstGeom>
        </p:spPr>
      </p:pic>
      <mc:AlternateContent xmlns:mc="http://schemas.openxmlformats.org/markup-compatibility/2006">
        <mc:Choice xmlns:a14="http://schemas.microsoft.com/office/drawing/2010/main" Requires="a14">
          <p:sp>
            <p:nvSpPr>
              <p:cNvPr id="4" name="内容占位符 1"/>
              <p:cNvSpPr txBox="1">
                <a:spLocks/>
              </p:cNvSpPr>
              <p:nvPr/>
            </p:nvSpPr>
            <p:spPr bwMode="auto">
              <a:xfrm>
                <a:off x="360854" y="3501008"/>
                <a:ext cx="11485848" cy="163826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质量数守恒和电荷数守恒可得</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𝟓</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𝟏𝟎</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𝟕</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光子的能量</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hν</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𝒉𝒄</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𝝀</m:t>
                        </m:r>
                      </m:den>
                    </m:f>
                  </m:oMath>
                </a14:m>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60854" y="3501008"/>
                <a:ext cx="11485848" cy="1638269"/>
              </a:xfrm>
              <a:prstGeom prst="rect">
                <a:avLst/>
              </a:prstGeom>
              <a:blipFill>
                <a:blip r:embed="rId4"/>
                <a:stretch>
                  <a:fillRect l="-796" b="-260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解析.EPS" descr="id:2147489326;FounderCES"/>
          <p:cNvPicPr/>
          <p:nvPr/>
        </p:nvPicPr>
        <p:blipFill>
          <a:blip r:embed="rId5"/>
          <a:stretch>
            <a:fillRect/>
          </a:stretch>
        </p:blipFill>
        <p:spPr>
          <a:xfrm>
            <a:off x="406574" y="3883184"/>
            <a:ext cx="798830" cy="284480"/>
          </a:xfrm>
          <a:prstGeom prst="rect">
            <a:avLst/>
          </a:prstGeom>
        </p:spPr>
      </p:pic>
      <mc:AlternateContent xmlns:mc="http://schemas.openxmlformats.org/markup-compatibility/2006">
        <mc:Choice xmlns:a14="http://schemas.microsoft.com/office/drawing/2010/main" Requires="a14">
          <p:sp>
            <p:nvSpPr>
              <p:cNvPr id="6" name="内容占位符 1"/>
              <p:cNvSpPr txBox="1">
                <a:spLocks/>
              </p:cNvSpPr>
              <p:nvPr/>
            </p:nvSpPr>
            <p:spPr bwMode="auto">
              <a:xfrm>
                <a:off x="360854" y="5157192"/>
                <a:ext cx="11485848" cy="83362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ea typeface="Cambria Math" panose="02040503050406030204" pitchFamily="18" charset="0"/>
                  </a:rPr>
                  <a:t>              </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rPr>
                        </m:ctrlPr>
                      </m:sSubSupPr>
                      <m:e>
                        <m:r>
                          <m:rPr>
                            <m:nor/>
                          </m:rPr>
                          <a:rPr lang="en-US" altLang="zh-CN" b="1" smtClean="0">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𝟓</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𝟏𝟎</m:t>
                        </m:r>
                      </m:sup>
                    </m:sSubSup>
                  </m:oMath>
                </a14:m>
                <a:r>
                  <a:rPr lang="en-US" altLang="zh-CN" b="1" smtClean="0">
                    <a:solidFill>
                      <a:srgbClr val="FF0000"/>
                    </a:solidFill>
                    <a:latin typeface="Times New Roman" panose="02020603050405020304" pitchFamily="18" charset="0"/>
                    <a:ea typeface="宋体" panose="02010600030101010101" pitchFamily="2" charset="-122"/>
                  </a:rPr>
                  <a:t>B</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rPr>
                        </m:ctrlPr>
                      </m:sSubSupPr>
                      <m:e>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a:solidFill>
                      <a:srgbClr val="FF0000"/>
                    </a:solidFill>
                    <a:latin typeface="Times New Roman" panose="02020603050405020304" pitchFamily="18" charset="0"/>
                    <a:ea typeface="宋体" panose="02010600030101010101" pitchFamily="2" charset="-122"/>
                  </a:rPr>
                  <a:t>n</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rPr>
                        </m:ctrlPr>
                      </m:sSubSupPr>
                      <m:e>
                        <m:m>
                          <m:mPr>
                            <m:mcs>
                              <m:mc>
                                <m:mcPr>
                                  <m:count m:val="1"/>
                                  <m:mcJc m:val="center"/>
                                </m:mcPr>
                              </m:mc>
                            </m:mcs>
                            <m:ctrlPr>
                              <a:rPr lang="zh-CN" altLang="zh-CN" b="1" i="1">
                                <a:solidFill>
                                  <a:srgbClr val="FF0000"/>
                                </a:solidFill>
                                <a:latin typeface="Cambria Math" panose="02040503050406030204" pitchFamily="18" charset="0"/>
                                <a:ea typeface="Cambria Math" panose="02040503050406030204" pitchFamily="18" charset="0"/>
                              </a:rPr>
                            </m:ctrlPr>
                          </m:mPr>
                          <m:m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FF0000"/>
                                      </a:solidFill>
                                      <a:latin typeface="Cambria Math" panose="02040503050406030204" pitchFamily="18" charset="0"/>
                                      <a:ea typeface="Cambria Math" panose="02040503050406030204" pitchFamily="18" charset="0"/>
                                    </a:rPr>
                                  </m:ctrlPr>
                                </m:accPr>
                                <m:e>
                                  <m: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𝟕</m:t>
                        </m:r>
                      </m:sup>
                    </m:sSubSup>
                  </m:oMath>
                </a14:m>
                <a:r>
                  <a:rPr lang="en-US" altLang="zh-CN" b="1">
                    <a:solidFill>
                      <a:srgbClr val="FF0000"/>
                    </a:solidFill>
                    <a:latin typeface="Times New Roman" panose="02020603050405020304" pitchFamily="18" charset="0"/>
                    <a:ea typeface="宋体" panose="02010600030101010101" pitchFamily="2" charset="-122"/>
                  </a:rPr>
                  <a:t>Li</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rPr>
                        </m:ctrlPr>
                      </m:sSubSupPr>
                      <m:e>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a:solidFill>
                      <a:srgbClr val="FF0000"/>
                    </a:solidFill>
                    <a:latin typeface="Times New Roman" panose="02020603050405020304" pitchFamily="18" charset="0"/>
                    <a:ea typeface="宋体" panose="02010600030101010101" pitchFamily="2" charset="-122"/>
                  </a:rPr>
                  <a:t>He</a:t>
                </a:r>
                <a:r>
                  <a:rPr lang="zh-CN" altLang="zh-CN" b="1">
                    <a:solidFill>
                      <a:srgbClr val="FF0000"/>
                    </a:solidFill>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γ</a:t>
                </a:r>
                <a:r>
                  <a:rPr lang="zh-CN"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𝒉𝒄</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𝝀</m:t>
                        </m:r>
                      </m:den>
                    </m:f>
                  </m:oMath>
                </a14:m>
                <a:endParaRPr lang="zh-CN" altLang="en-US"/>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60854" y="5157192"/>
                <a:ext cx="11485848" cy="833626"/>
              </a:xfrm>
              <a:prstGeom prst="rect">
                <a:avLst/>
              </a:prstGeom>
              <a:blipFill>
                <a:blip r:embed="rId6"/>
                <a:stretch>
                  <a:fillRect b="-656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答案.EPS" descr="id:2147489333;FounderCES"/>
          <p:cNvPicPr/>
          <p:nvPr/>
        </p:nvPicPr>
        <p:blipFill>
          <a:blip r:embed="rId7"/>
          <a:stretch>
            <a:fillRect/>
          </a:stretch>
        </p:blipFill>
        <p:spPr>
          <a:xfrm>
            <a:off x="478582" y="5535816"/>
            <a:ext cx="792088" cy="281930"/>
          </a:xfrm>
          <a:prstGeom prst="rect">
            <a:avLst/>
          </a:prstGeom>
        </p:spPr>
      </p:pic>
    </p:spTree>
    <p:extLst>
      <p:ext uri="{BB962C8B-B14F-4D97-AF65-F5344CB8AC3E}">
        <p14:creationId xmlns:p14="http://schemas.microsoft.com/office/powerpoint/2010/main" val="4007071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）求锂核的比结合能</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内容占位符 1"/>
              <p:cNvSpPr txBox="1">
                <a:spLocks/>
              </p:cNvSpPr>
              <p:nvPr/>
            </p:nvSpPr>
            <p:spPr bwMode="auto">
              <a:xfrm>
                <a:off x="360854" y="1772816"/>
                <a:ext cx="11485848" cy="255255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爱因斯坦质能方程有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mc</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解得锂核的比结合能为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𝟕</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mc</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1"/>
              <p:cNvSpPr txBox="1">
                <a:spLocks noRot="1" noChangeAspect="1" noMove="1" noResize="1" noEditPoints="1" noAdjustHandles="1" noChangeArrowheads="1" noChangeShapeType="1" noTextEdit="1"/>
              </p:cNvSpPr>
              <p:nvPr/>
            </p:nvSpPr>
            <p:spPr bwMode="auto">
              <a:xfrm>
                <a:off x="360854" y="1772816"/>
                <a:ext cx="11485848" cy="2552558"/>
              </a:xfrm>
              <a:prstGeom prst="rect">
                <a:avLst/>
              </a:prstGeom>
              <a:blipFill>
                <a:blip r:embed="rId2"/>
                <a:stretch>
                  <a:fillRect l="-79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24解析.EPS" descr="id:2147489326;FounderCES"/>
          <p:cNvPicPr/>
          <p:nvPr/>
        </p:nvPicPr>
        <p:blipFill>
          <a:blip r:embed="rId3"/>
          <a:stretch>
            <a:fillRect/>
          </a:stretch>
        </p:blipFill>
        <p:spPr>
          <a:xfrm>
            <a:off x="406574" y="1980265"/>
            <a:ext cx="798830" cy="284480"/>
          </a:xfrm>
          <a:prstGeom prst="rect">
            <a:avLst/>
          </a:prstGeom>
        </p:spPr>
      </p:pic>
      <mc:AlternateContent xmlns:mc="http://schemas.openxmlformats.org/markup-compatibility/2006">
        <mc:Choice xmlns:a14="http://schemas.microsoft.com/office/drawing/2010/main" Requires="a14">
          <p:sp>
            <p:nvSpPr>
              <p:cNvPr id="5" name="内容占位符 1"/>
              <p:cNvSpPr txBox="1">
                <a:spLocks/>
              </p:cNvSpPr>
              <p:nvPr/>
            </p:nvSpPr>
            <p:spPr bwMode="auto">
              <a:xfrm>
                <a:off x="360854" y="4194619"/>
                <a:ext cx="11485848" cy="89056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ea typeface="Cambria Math" panose="02040503050406030204" pitchFamily="18" charset="0"/>
                    <a:cs typeface="Times New Roman" panose="02020603050405020304" pitchFamily="18" charset="0"/>
                  </a:rPr>
                  <a:t>              </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𝟕</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mc</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1"/>
              <p:cNvSpPr txBox="1">
                <a:spLocks noRot="1" noChangeAspect="1" noMove="1" noResize="1" noEditPoints="1" noAdjustHandles="1" noChangeArrowheads="1" noChangeShapeType="1" noTextEdit="1"/>
              </p:cNvSpPr>
              <p:nvPr/>
            </p:nvSpPr>
            <p:spPr bwMode="auto">
              <a:xfrm>
                <a:off x="360854" y="4194619"/>
                <a:ext cx="11485848" cy="890565"/>
              </a:xfrm>
              <a:prstGeom prst="rect">
                <a:avLst/>
              </a:prstGeom>
              <a:blipFill>
                <a:blip r:embed="rId4"/>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24答案.EPS" descr="id:2147489333;FounderCES"/>
          <p:cNvPicPr/>
          <p:nvPr/>
        </p:nvPicPr>
        <p:blipFill>
          <a:blip r:embed="rId5"/>
          <a:stretch>
            <a:fillRect/>
          </a:stretch>
        </p:blipFill>
        <p:spPr>
          <a:xfrm>
            <a:off x="478582" y="4579345"/>
            <a:ext cx="792088" cy="281930"/>
          </a:xfrm>
          <a:prstGeom prst="rect">
            <a:avLst/>
          </a:prstGeom>
        </p:spPr>
      </p:pic>
    </p:spTree>
    <p:extLst>
      <p:ext uri="{BB962C8B-B14F-4D97-AF65-F5344CB8AC3E}">
        <p14:creationId xmlns:p14="http://schemas.microsoft.com/office/powerpoint/2010/main" val="412037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80200"/>
            <a:ext cx="11485848" cy="646331"/>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核能</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计算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89340;FounderCES"/>
          <p:cNvPicPr/>
          <p:nvPr/>
        </p:nvPicPr>
        <p:blipFill>
          <a:blip r:embed="rId2"/>
          <a:stretch>
            <a:fillRect/>
          </a:stretch>
        </p:blipFill>
        <p:spPr>
          <a:xfrm>
            <a:off x="406574" y="1042800"/>
            <a:ext cx="912495" cy="320040"/>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1865046724"/>
              </p:ext>
            </p:extLst>
          </p:nvPr>
        </p:nvGraphicFramePr>
        <p:xfrm>
          <a:off x="334567" y="1436942"/>
          <a:ext cx="11521280" cy="4800370"/>
        </p:xfrm>
        <a:graphic>
          <a:graphicData uri="http://schemas.openxmlformats.org/drawingml/2006/table">
            <a:tbl>
              <a:tblPr firstRow="1" firstCol="1" bandRow="1"/>
              <a:tblGrid>
                <a:gridCol w="2808311">
                  <a:extLst>
                    <a:ext uri="{9D8B030D-6E8A-4147-A177-3AD203B41FA5}">
                      <a16:colId xmlns:a16="http://schemas.microsoft.com/office/drawing/2014/main" val="3005397947"/>
                    </a:ext>
                  </a:extLst>
                </a:gridCol>
                <a:gridCol w="8712969">
                  <a:extLst>
                    <a:ext uri="{9D8B030D-6E8A-4147-A177-3AD203B41FA5}">
                      <a16:colId xmlns:a16="http://schemas.microsoft.com/office/drawing/2014/main" val="538454933"/>
                    </a:ext>
                  </a:extLst>
                </a:gridCol>
              </a:tblGrid>
              <a:tr h="936406">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利用质能方程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根据爱因斯坦质能方程</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mc</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计算</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其中</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的单位是千克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的单位是焦耳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967" marR="189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47764393"/>
                  </a:ext>
                </a:extLst>
              </a:tr>
              <a:tr h="1716745">
                <a:tc vMerge="1">
                  <a:txBody>
                    <a:bodyPr/>
                    <a:lstStyle/>
                    <a:p>
                      <a:endParaRPr lang="zh-CN" altLang="en-US"/>
                    </a:p>
                  </a:txBody>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利用原子质量单位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和电子伏特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a:t>
                      </a:r>
                      <a:r>
                        <a:rPr lang="en-US" sz="2400" b="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计算</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原子质量单位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相当于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931.5</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a:t>
                      </a:r>
                      <a:r>
                        <a:rPr lang="en-US" sz="2400" b="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的能量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931.5</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a:t>
                      </a:r>
                      <a:r>
                        <a:rPr lang="en-US" sz="2400" b="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其中</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的单位为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的单位为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a:t>
                      </a:r>
                      <a:r>
                        <a:rPr lang="en-US" sz="2400" b="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967" marR="189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63289930"/>
                  </a:ext>
                </a:extLst>
              </a:tr>
              <a:tr h="140460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根据动量守恒定律和能量守恒定律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参与核反应的粒子所组成的系统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在核反应过程中的动量和能量是守恒的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因此</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利用动量守恒定律和能量守恒定律可以计算出核能的变化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967" marR="189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220479452"/>
                  </a:ext>
                </a:extLst>
              </a:tr>
              <a:tr h="46820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利用平均结合能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原子核的结合能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平均结合能</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核子数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967" marR="189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58446666"/>
                  </a:ext>
                </a:extLst>
              </a:tr>
            </a:tbl>
          </a:graphicData>
        </a:graphic>
      </p:graphicFrame>
    </p:spTree>
    <p:extLst>
      <p:ext uri="{BB962C8B-B14F-4D97-AF65-F5344CB8AC3E}">
        <p14:creationId xmlns:p14="http://schemas.microsoft.com/office/powerpoint/2010/main" val="14138807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2782838" y="4788515"/>
            <a:ext cx="1224136" cy="36195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2005492426"/>
              </p:ext>
            </p:extLst>
          </p:nvPr>
        </p:nvGraphicFramePr>
        <p:xfrm>
          <a:off x="334567" y="1942941"/>
          <a:ext cx="11521280" cy="3222435"/>
        </p:xfrm>
        <a:graphic>
          <a:graphicData uri="http://schemas.openxmlformats.org/drawingml/2006/table">
            <a:tbl>
              <a:tblPr firstRow="1" firstCol="1" bandRow="1"/>
              <a:tblGrid>
                <a:gridCol w="2396426">
                  <a:extLst>
                    <a:ext uri="{9D8B030D-6E8A-4147-A177-3AD203B41FA5}">
                      <a16:colId xmlns:a16="http://schemas.microsoft.com/office/drawing/2014/main" val="408059359"/>
                    </a:ext>
                  </a:extLst>
                </a:gridCol>
                <a:gridCol w="9124854">
                  <a:extLst>
                    <a:ext uri="{9D8B030D-6E8A-4147-A177-3AD203B41FA5}">
                      <a16:colId xmlns:a16="http://schemas.microsoft.com/office/drawing/2014/main" val="1936494261"/>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利用结合能之差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核反应中反应前系统内所有原子核的总结合能与反应后生成的所有新核的总结合能之差</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就是该核反应所释放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或吸收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的核能</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34757655"/>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应用</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阿</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伏伽</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德罗</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di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若要计算具有宏观质量的物质中所有原子核都发生核反应所放出的总能量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用阿伏伽德罗常数计算核能较为方便</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由题设条件求出一个原子核与另一个原子核反应放出或吸收的能量</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再</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1mol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该物质完全反应放出的总能量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311646692"/>
                  </a:ext>
                </a:extLst>
              </a:tr>
            </a:tbl>
          </a:graphicData>
        </a:graphic>
      </p:graphicFrame>
    </p:spTree>
    <p:extLst>
      <p:ext uri="{BB962C8B-B14F-4D97-AF65-F5344CB8AC3E}">
        <p14:creationId xmlns:p14="http://schemas.microsoft.com/office/powerpoint/2010/main" val="37142486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90329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用中子轰击锂核</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）发生核反应，生成氚核和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粒子，并释放出核能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已知中子、氚核、</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粒子、锂核的质量分别是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1.008 7 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3.016 0 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4.002 6 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6.015 1 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，阿伏伽德罗常数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，质量亏损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释放的核能为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931.5 Me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）请写出核反应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03295"/>
              </a:xfrm>
              <a:blipFill>
                <a:blip r:embed="rId2"/>
                <a:stretch>
                  <a:fillRect l="-796" r="-849" b="-1468"/>
                </a:stretch>
              </a:blipFill>
            </p:spPr>
            <p:txBody>
              <a:bodyPr/>
              <a:lstStyle/>
              <a:p>
                <a:r>
                  <a:rPr lang="zh-CN" altLang="en-US">
                    <a:noFill/>
                  </a:rPr>
                  <a:t> </a:t>
                </a:r>
              </a:p>
            </p:txBody>
          </p:sp>
        </mc:Fallback>
      </mc:AlternateContent>
      <p:pic>
        <p:nvPicPr>
          <p:cNvPr id="3" name="24典例2.EPS" descr="id:2147489362;FounderCES"/>
          <p:cNvPicPr/>
          <p:nvPr/>
        </p:nvPicPr>
        <p:blipFill>
          <a:blip r:embed="rId3"/>
          <a:stretch>
            <a:fillRect/>
          </a:stretch>
        </p:blipFill>
        <p:spPr>
          <a:xfrm>
            <a:off x="406574" y="908720"/>
            <a:ext cx="921385" cy="296545"/>
          </a:xfrm>
          <a:prstGeom prst="rect">
            <a:avLst/>
          </a:prstGeom>
        </p:spPr>
      </p:pic>
      <mc:AlternateContent xmlns:mc="http://schemas.openxmlformats.org/markup-compatibility/2006">
        <mc:Choice xmlns:a14="http://schemas.microsoft.com/office/drawing/2010/main" Requires="a14">
          <p:sp>
            <p:nvSpPr>
              <p:cNvPr id="4" name="内容占位符 1"/>
              <p:cNvSpPr txBox="1">
                <a:spLocks/>
              </p:cNvSpPr>
              <p:nvPr/>
            </p:nvSpPr>
            <p:spPr bwMode="auto">
              <a:xfrm>
                <a:off x="360854" y="3501008"/>
                <a:ext cx="11485848" cy="145110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质量数守恒和电荷数守恒得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𝟔</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60854" y="3501008"/>
                <a:ext cx="11485848" cy="1451103"/>
              </a:xfrm>
              <a:prstGeom prst="rect">
                <a:avLst/>
              </a:prstGeom>
              <a:blipFill>
                <a:blip r:embed="rId4"/>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解析.EPS" descr="id:2147489326;FounderCES"/>
          <p:cNvPicPr/>
          <p:nvPr/>
        </p:nvPicPr>
        <p:blipFill>
          <a:blip r:embed="rId5"/>
          <a:stretch>
            <a:fillRect/>
          </a:stretch>
        </p:blipFill>
        <p:spPr>
          <a:xfrm>
            <a:off x="406574" y="3708457"/>
            <a:ext cx="798830" cy="284480"/>
          </a:xfrm>
          <a:prstGeom prst="rect">
            <a:avLst/>
          </a:prstGeom>
        </p:spPr>
      </p:pic>
      <mc:AlternateContent xmlns:mc="http://schemas.openxmlformats.org/markup-compatibility/2006">
        <mc:Choice xmlns:a14="http://schemas.microsoft.com/office/drawing/2010/main" Requires="a14">
          <p:sp>
            <p:nvSpPr>
              <p:cNvPr id="6" name="内容占位符 1"/>
              <p:cNvSpPr txBox="1">
                <a:spLocks/>
              </p:cNvSpPr>
              <p:nvPr/>
            </p:nvSpPr>
            <p:spPr bwMode="auto">
              <a:xfrm>
                <a:off x="360854" y="4908159"/>
                <a:ext cx="11485848" cy="89710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ea typeface="Cambria Math" panose="02040503050406030204" pitchFamily="18" charset="0"/>
                    <a:cs typeface="Times New Roman" panose="02020603050405020304" pitchFamily="18" charset="0"/>
                  </a:rPr>
                  <a:t>              </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smtClean="0">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𝟔</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60854" y="4908159"/>
                <a:ext cx="11485848" cy="897105"/>
              </a:xfrm>
              <a:prstGeom prst="rect">
                <a:avLst/>
              </a:prstGeom>
              <a:blipFill>
                <a:blip r:embed="rId6"/>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答案.EPS" descr="id:2147489333;FounderCES"/>
          <p:cNvPicPr/>
          <p:nvPr/>
        </p:nvPicPr>
        <p:blipFill>
          <a:blip r:embed="rId7"/>
          <a:stretch>
            <a:fillRect/>
          </a:stretch>
        </p:blipFill>
        <p:spPr>
          <a:xfrm>
            <a:off x="478582" y="5292885"/>
            <a:ext cx="792088" cy="281930"/>
          </a:xfrm>
          <a:prstGeom prst="rect">
            <a:avLst/>
          </a:prstGeom>
        </p:spPr>
      </p:pic>
    </p:spTree>
    <p:extLst>
      <p:ext uri="{BB962C8B-B14F-4D97-AF65-F5344CB8AC3E}">
        <p14:creationId xmlns:p14="http://schemas.microsoft.com/office/powerpoint/2010/main" val="17202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62144"/>
            <a:ext cx="11485848" cy="1130246"/>
          </a:xfrm>
        </p:spPr>
        <p:txBody>
          <a:body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）设放出的能量全部来自质量亏损，足量的中子轰击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锂核发生核反应，试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释放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的核能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结果保留两位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有效数字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4" name="内容占位符 1"/>
              <p:cNvSpPr txBox="1">
                <a:spLocks/>
              </p:cNvSpPr>
              <p:nvPr/>
            </p:nvSpPr>
            <p:spPr bwMode="auto">
              <a:xfrm>
                <a:off x="360854" y="2049675"/>
                <a:ext cx="11485848" cy="310751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核反应</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中的质量亏损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6.015</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1.008</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3.016</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4.002</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0.005</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𝟏𝐮</m:t>
                        </m:r>
                      </m:den>
                    </m:f>
                  </m:oMath>
                </a14:m>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931.5</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4.843</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总</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2.9</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60854" y="2049675"/>
                <a:ext cx="11485848" cy="3107517"/>
              </a:xfrm>
              <a:prstGeom prst="rect">
                <a:avLst/>
              </a:prstGeom>
              <a:blipFill>
                <a:blip r:embed="rId2"/>
                <a:stretch>
                  <a:fillRect l="-796" r="-849" b="-156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解析.EPS" descr="id:2147489326;FounderCES"/>
          <p:cNvPicPr/>
          <p:nvPr/>
        </p:nvPicPr>
        <p:blipFill>
          <a:blip r:embed="rId3"/>
          <a:stretch>
            <a:fillRect/>
          </a:stretch>
        </p:blipFill>
        <p:spPr>
          <a:xfrm>
            <a:off x="406574" y="2257124"/>
            <a:ext cx="798830" cy="284480"/>
          </a:xfrm>
          <a:prstGeom prst="rect">
            <a:avLst/>
          </a:prstGeom>
        </p:spPr>
      </p:pic>
      <p:sp>
        <p:nvSpPr>
          <p:cNvPr id="6" name="内容占位符 1"/>
          <p:cNvSpPr txBox="1">
            <a:spLocks/>
          </p:cNvSpPr>
          <p:nvPr/>
        </p:nvSpPr>
        <p:spPr bwMode="auto">
          <a:xfrm>
            <a:off x="360854" y="5086925"/>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2.9</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smtClean="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89333;FounderCES"/>
          <p:cNvPicPr/>
          <p:nvPr/>
        </p:nvPicPr>
        <p:blipFill>
          <a:blip r:embed="rId4"/>
          <a:stretch>
            <a:fillRect/>
          </a:stretch>
        </p:blipFill>
        <p:spPr>
          <a:xfrm>
            <a:off x="478582" y="5249525"/>
            <a:ext cx="792088" cy="281930"/>
          </a:xfrm>
          <a:prstGeom prst="rect">
            <a:avLst/>
          </a:prstGeom>
        </p:spPr>
      </p:pic>
    </p:spTree>
    <p:extLst>
      <p:ext uri="{BB962C8B-B14F-4D97-AF65-F5344CB8AC3E}">
        <p14:creationId xmlns:p14="http://schemas.microsoft.com/office/powerpoint/2010/main" val="3672183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20688"/>
                <a:ext cx="11485848" cy="400891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花岗岩、瓷砖、水泥等建筑材料是室内氡的最主要来源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人呼吸时，氡气会随气体进入肺脏，氡衰变放出的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射线像小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炸弹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一样袭击肺细胞，使肺细胞受损，从而引发肺癌、白血病等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一静止的氡核 </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𝟖𝟔</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𝟐𝟐𝟐</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发生一次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衰变生成新核钋（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），此过程动量守恒且释放的能量全部转化为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粒子和钋核的动能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222.086 6 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4.002 6 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218.076 6 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相当于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931 Me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的能量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结果保留至小数点后两位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）写出上述核反应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620688"/>
                <a:ext cx="11485848" cy="4008918"/>
              </a:xfrm>
              <a:blipFill>
                <a:blip r:embed="rId2"/>
                <a:stretch>
                  <a:fillRect l="-796" r="-849" b="-1065"/>
                </a:stretch>
              </a:blipFill>
            </p:spPr>
            <p:txBody>
              <a:bodyPr/>
              <a:lstStyle/>
              <a:p>
                <a:r>
                  <a:rPr lang="zh-CN" altLang="en-US">
                    <a:noFill/>
                  </a:rPr>
                  <a:t> </a:t>
                </a:r>
              </a:p>
            </p:txBody>
          </p:sp>
        </mc:Fallback>
      </mc:AlternateContent>
      <p:pic>
        <p:nvPicPr>
          <p:cNvPr id="3" name="24典例3.EPS" descr="id:2147489419;FounderCES"/>
          <p:cNvPicPr/>
          <p:nvPr/>
        </p:nvPicPr>
        <p:blipFill>
          <a:blip r:embed="rId3"/>
          <a:stretch>
            <a:fillRect/>
          </a:stretch>
        </p:blipFill>
        <p:spPr>
          <a:xfrm>
            <a:off x="384463" y="783288"/>
            <a:ext cx="958215" cy="308610"/>
          </a:xfrm>
          <a:prstGeom prst="rect">
            <a:avLst/>
          </a:prstGeom>
        </p:spPr>
      </p:pic>
      <p:pic>
        <p:nvPicPr>
          <p:cNvPr id="4" name="24解析.EPS" descr="id:2147489326;FounderCES"/>
          <p:cNvPicPr/>
          <p:nvPr/>
        </p:nvPicPr>
        <p:blipFill>
          <a:blip r:embed="rId4"/>
          <a:stretch>
            <a:fillRect/>
          </a:stretch>
        </p:blipFill>
        <p:spPr>
          <a:xfrm>
            <a:off x="406574" y="4649445"/>
            <a:ext cx="798830" cy="284480"/>
          </a:xfrm>
          <a:prstGeom prst="rect">
            <a:avLst/>
          </a:prstGeom>
        </p:spPr>
      </p:pic>
      <mc:AlternateContent xmlns:mc="http://schemas.openxmlformats.org/markup-compatibility/2006">
        <mc:Choice xmlns:a14="http://schemas.microsoft.com/office/drawing/2010/main" Requires="a14">
          <p:sp>
            <p:nvSpPr>
              <p:cNvPr id="5" name="内容占位符 3"/>
              <p:cNvSpPr txBox="1">
                <a:spLocks/>
              </p:cNvSpPr>
              <p:nvPr/>
            </p:nvSpPr>
            <p:spPr bwMode="auto">
              <a:xfrm>
                <a:off x="360854" y="4441996"/>
                <a:ext cx="11485848" cy="145386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质量数守恒和电荷数守恒有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𝟖𝟔</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𝟐𝟐𝟐</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Rn</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𝟖𝟒</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𝟐𝟏𝟖</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Po</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3"/>
              <p:cNvSpPr txBox="1">
                <a:spLocks noRot="1" noChangeAspect="1" noMove="1" noResize="1" noEditPoints="1" noAdjustHandles="1" noChangeArrowheads="1" noChangeShapeType="1" noTextEdit="1"/>
              </p:cNvSpPr>
              <p:nvPr/>
            </p:nvSpPr>
            <p:spPr bwMode="auto">
              <a:xfrm>
                <a:off x="360854" y="4441996"/>
                <a:ext cx="11485848" cy="1453860"/>
              </a:xfrm>
              <a:prstGeom prst="rect">
                <a:avLst/>
              </a:prstGeom>
              <a:blipFill>
                <a:blip r:embed="rId5"/>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内容占位符 1"/>
              <p:cNvSpPr txBox="1">
                <a:spLocks/>
              </p:cNvSpPr>
              <p:nvPr/>
            </p:nvSpPr>
            <p:spPr bwMode="auto">
              <a:xfrm>
                <a:off x="360854" y="5788082"/>
                <a:ext cx="11485848" cy="89986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ea typeface="Cambria Math" panose="02040503050406030204" pitchFamily="18" charset="0"/>
                    <a:cs typeface="Times New Roman" panose="02020603050405020304" pitchFamily="18" charset="0"/>
                  </a:rPr>
                  <a:t>            </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smtClean="0">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𝟖𝟔</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𝟐𝟐𝟐</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Rn</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𝟖𝟒</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𝟐𝟏𝟖</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Po</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60854" y="5788082"/>
                <a:ext cx="11485848" cy="899862"/>
              </a:xfrm>
              <a:prstGeom prst="rect">
                <a:avLst/>
              </a:prstGeom>
              <a:blipFill>
                <a:blip r:embed="rId6"/>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答案.EPS" descr="id:2147489333;FounderCES"/>
          <p:cNvPicPr/>
          <p:nvPr/>
        </p:nvPicPr>
        <p:blipFill>
          <a:blip r:embed="rId7"/>
          <a:stretch>
            <a:fillRect/>
          </a:stretch>
        </p:blipFill>
        <p:spPr>
          <a:xfrm>
            <a:off x="478582" y="6094698"/>
            <a:ext cx="792088" cy="281930"/>
          </a:xfrm>
          <a:prstGeom prst="rect">
            <a:avLst/>
          </a:prstGeom>
        </p:spPr>
      </p:pic>
    </p:spTree>
    <p:extLst>
      <p:ext uri="{BB962C8B-B14F-4D97-AF65-F5344CB8AC3E}">
        <p14:creationId xmlns:p14="http://schemas.microsoft.com/office/powerpoint/2010/main" val="2959824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646331"/>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）求上述核反应放出的能量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解析.EPS" descr="id:2147489326;FounderCES"/>
          <p:cNvPicPr/>
          <p:nvPr/>
        </p:nvPicPr>
        <p:blipFill>
          <a:blip r:embed="rId2"/>
          <a:stretch>
            <a:fillRect/>
          </a:stretch>
        </p:blipFill>
        <p:spPr>
          <a:xfrm>
            <a:off x="406574" y="2166672"/>
            <a:ext cx="798830" cy="284480"/>
          </a:xfrm>
          <a:prstGeom prst="rect">
            <a:avLst/>
          </a:prstGeom>
        </p:spPr>
      </p:pic>
      <p:sp>
        <p:nvSpPr>
          <p:cNvPr id="5" name="内容占位符 3"/>
          <p:cNvSpPr txBox="1">
            <a:spLocks/>
          </p:cNvSpPr>
          <p:nvPr/>
        </p:nvSpPr>
        <p:spPr bwMode="auto">
          <a:xfrm>
            <a:off x="360854" y="1959223"/>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质量亏损</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222.086</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4.002</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218.076</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0.007</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释放的能量</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0.007</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931</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smtClean="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6.89</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smtClean="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015536"/>
            <a:ext cx="11485848" cy="587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             6.89</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Me</a:t>
            </a:r>
            <a:r>
              <a:rPr lang="en-US" altLang="zh-CN" b="1" smtClean="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endParaRPr lang="zh-CN" altLang="en-US"/>
          </a:p>
        </p:txBody>
      </p:sp>
      <p:pic>
        <p:nvPicPr>
          <p:cNvPr id="7" name="24答案.EPS" descr="id:2147489333;FounderCES"/>
          <p:cNvPicPr/>
          <p:nvPr/>
        </p:nvPicPr>
        <p:blipFill>
          <a:blip r:embed="rId3"/>
          <a:stretch>
            <a:fillRect/>
          </a:stretch>
        </p:blipFill>
        <p:spPr>
          <a:xfrm>
            <a:off x="478582" y="3178136"/>
            <a:ext cx="792088" cy="281930"/>
          </a:xfrm>
          <a:prstGeom prst="rect">
            <a:avLst/>
          </a:prstGeom>
        </p:spPr>
      </p:pic>
    </p:spTree>
    <p:extLst>
      <p:ext uri="{BB962C8B-B14F-4D97-AF65-F5344CB8AC3E}">
        <p14:creationId xmlns:p14="http://schemas.microsoft.com/office/powerpoint/2010/main" val="4113283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粒子的动能</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4" name="内容占位符 1"/>
              <p:cNvSpPr txBox="1">
                <a:spLocks/>
              </p:cNvSpPr>
              <p:nvPr/>
            </p:nvSpPr>
            <p:spPr bwMode="auto">
              <a:xfrm>
                <a:off x="360854" y="1740162"/>
                <a:ext cx="11485848" cy="312899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粒子、钋核的动能分别为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钋</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动量分别为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钋</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由题意可知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kα</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钋</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由动量守恒定律得</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钋</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又</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𝒑</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kα</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钋</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218</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kα</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6.77</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60854" y="1740162"/>
                <a:ext cx="11485848" cy="3128998"/>
              </a:xfrm>
              <a:prstGeom prst="rect">
                <a:avLst/>
              </a:prstGeom>
              <a:blipFill>
                <a:blip r:embed="rId2"/>
                <a:stretch>
                  <a:fillRect l="-796" b="-350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解析.EPS" descr="id:2147489326;FounderCES"/>
          <p:cNvPicPr/>
          <p:nvPr/>
        </p:nvPicPr>
        <p:blipFill>
          <a:blip r:embed="rId3"/>
          <a:stretch>
            <a:fillRect/>
          </a:stretch>
        </p:blipFill>
        <p:spPr>
          <a:xfrm>
            <a:off x="406574" y="1947611"/>
            <a:ext cx="798830" cy="284480"/>
          </a:xfrm>
          <a:prstGeom prst="rect">
            <a:avLst/>
          </a:prstGeom>
        </p:spPr>
      </p:pic>
      <p:sp>
        <p:nvSpPr>
          <p:cNvPr id="6" name="内容占位符 1"/>
          <p:cNvSpPr txBox="1">
            <a:spLocks/>
          </p:cNvSpPr>
          <p:nvPr/>
        </p:nvSpPr>
        <p:spPr bwMode="auto">
          <a:xfrm>
            <a:off x="360854" y="4870901"/>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6.77</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smtClean="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89333;FounderCES"/>
          <p:cNvPicPr/>
          <p:nvPr/>
        </p:nvPicPr>
        <p:blipFill>
          <a:blip r:embed="rId4"/>
          <a:stretch>
            <a:fillRect/>
          </a:stretch>
        </p:blipFill>
        <p:spPr>
          <a:xfrm>
            <a:off x="478582" y="5033501"/>
            <a:ext cx="792088" cy="281930"/>
          </a:xfrm>
          <a:prstGeom prst="rect">
            <a:avLst/>
          </a:prstGeom>
        </p:spPr>
      </p:pic>
    </p:spTree>
    <p:extLst>
      <p:ext uri="{BB962C8B-B14F-4D97-AF65-F5344CB8AC3E}">
        <p14:creationId xmlns:p14="http://schemas.microsoft.com/office/powerpoint/2010/main" val="1234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078313"/>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核力</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与核的稳定性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）核力：存在除万有引力和静电力之外的另一种力，把原子核中的核子维系在一起，这种力称为核力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核力是一种强相互作用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）力的作用范围称为力程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核力是短程力，作用范围只有约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，不能从一个原子核延伸到另一个原子核；每个核子只跟相邻的核子发生核力作用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）具有一定质子数和中子数的原子核称为核素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对于较轻的核（</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），中子数等于质子数的核素比较稳定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当中子数和质子数增大到一定数值后，稳定区逐渐向中子数大于质子数的方向偏离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因此，随着质子数的增加，稳定核素的中子数越来越大于质子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9207;FounderCES"/>
          <p:cNvPicPr/>
          <p:nvPr/>
        </p:nvPicPr>
        <p:blipFill>
          <a:blip r:embed="rId2"/>
          <a:stretch>
            <a:fillRect/>
          </a:stretch>
        </p:blipFill>
        <p:spPr>
          <a:xfrm>
            <a:off x="2926854" y="764704"/>
            <a:ext cx="5804910" cy="501645"/>
          </a:xfrm>
          <a:prstGeom prst="rect">
            <a:avLst/>
          </a:prstGeom>
        </p:spPr>
      </p:pic>
      <p:pic>
        <p:nvPicPr>
          <p:cNvPr id="4" name="知识点1.EPS" descr="id:2147489214;FounderCES"/>
          <p:cNvPicPr/>
          <p:nvPr/>
        </p:nvPicPr>
        <p:blipFill>
          <a:blip r:embed="rId3"/>
          <a:stretch>
            <a:fillRect/>
          </a:stretch>
        </p:blipFill>
        <p:spPr>
          <a:xfrm>
            <a:off x="406574" y="1484784"/>
            <a:ext cx="1116965" cy="308610"/>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四</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种基本相互作用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四种相互作用按强到弱排列：强相互作用、电磁相互作用、弱相互作用、引力相互作用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引力相互作用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引力相互作用是所有物体之间都存在的一种相互作用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地面物体所受的重力只是引力在地球表面附近的一种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9221;FounderCES"/>
          <p:cNvPicPr/>
          <p:nvPr/>
        </p:nvPicPr>
        <p:blipFill>
          <a:blip r:embed="rId2"/>
          <a:stretch>
            <a:fillRect/>
          </a:stretch>
        </p:blipFill>
        <p:spPr>
          <a:xfrm>
            <a:off x="406574" y="908720"/>
            <a:ext cx="1161415" cy="308610"/>
          </a:xfrm>
          <a:prstGeom prst="rect">
            <a:avLst/>
          </a:prstGeom>
        </p:spPr>
      </p:pic>
      <p:pic>
        <p:nvPicPr>
          <p:cNvPr id="4" name="ca372a.jpg" descr="id:2147492088;FounderCES"/>
          <p:cNvPicPr/>
          <p:nvPr/>
        </p:nvPicPr>
        <p:blipFill>
          <a:blip r:embed="rId3"/>
          <a:stretch>
            <a:fillRect/>
          </a:stretch>
        </p:blipFill>
        <p:spPr>
          <a:xfrm>
            <a:off x="1054646" y="1628800"/>
            <a:ext cx="3896000" cy="1512168"/>
          </a:xfrm>
          <a:prstGeom prst="rect">
            <a:avLst/>
          </a:prstGeom>
        </p:spPr>
      </p:pic>
      <p:pic>
        <p:nvPicPr>
          <p:cNvPr id="6" name="ca372.jpg" descr="id:2147492095;FounderCES"/>
          <p:cNvPicPr/>
          <p:nvPr/>
        </p:nvPicPr>
        <p:blipFill>
          <a:blip r:embed="rId4"/>
          <a:stretch>
            <a:fillRect/>
          </a:stretch>
        </p:blipFill>
        <p:spPr>
          <a:xfrm>
            <a:off x="5519142" y="1844824"/>
            <a:ext cx="5877560" cy="1139825"/>
          </a:xfrm>
          <a:prstGeom prst="rect">
            <a:avLst/>
          </a:prstGeom>
        </p:spPr>
      </p:pic>
    </p:spTree>
    <p:extLst>
      <p:ext uri="{BB962C8B-B14F-4D97-AF65-F5344CB8AC3E}">
        <p14:creationId xmlns:p14="http://schemas.microsoft.com/office/powerpoint/2010/main" val="4061270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86991"/>
            <a:ext cx="11485848" cy="507831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电磁相互作用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电磁相互作用是电荷间、磁体间或电荷与磁体间的相互作用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摩擦力、弹力等接触力都是大量原子、分子之间的电磁相互作用的宏观表现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强相互作用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）定义：原子核中的核子之间存在一种很强的相互作用，即存在一种核力，它使得核子紧密地结合在一起，形成稳定的原子核，这种作用称为强相互作用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核力是强相互作用的一种表现，在原子核内，核力比库仑力大得多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强相互作用是短程力，作用范围只有约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85972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74790"/>
            <a:ext cx="11485848" cy="286232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弱相互作用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）定义：在某些放射现象中起作用的还有另一种基本相互作用，称为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弱相</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互</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）弱相互作用是引起原子核</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衰变的原因，即引起质量数相同的不同原子核之间的转换的原因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弱相互作用也是短程力，作用范围只有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8096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2132856"/>
            <a:ext cx="11521280" cy="1368152"/>
          </a:xfrm>
          <a:prstGeom prst="rect">
            <a:avLst/>
          </a:prstGeom>
        </p:spPr>
      </p:pic>
      <p:sp>
        <p:nvSpPr>
          <p:cNvPr id="2" name="内容占位符 1"/>
          <p:cNvSpPr>
            <a:spLocks noGrp="1"/>
          </p:cNvSpPr>
          <p:nvPr>
            <p:ph idx="1"/>
          </p:nvPr>
        </p:nvSpPr>
        <p:spPr>
          <a:xfrm>
            <a:off x="360854" y="2206605"/>
            <a:ext cx="11485848" cy="1200329"/>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强相互作用是短程力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每个核子只跟相邻的核子发生作用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这种性质称为核力的饱和</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Z.EPS" descr="id:2147489263;FounderCES"/>
          <p:cNvPicPr/>
          <p:nvPr/>
        </p:nvPicPr>
        <p:blipFill>
          <a:blip r:embed="rId3"/>
          <a:stretch>
            <a:fillRect/>
          </a:stretch>
        </p:blipFill>
        <p:spPr>
          <a:xfrm>
            <a:off x="478582" y="2369205"/>
            <a:ext cx="1539041" cy="303444"/>
          </a:xfrm>
          <a:prstGeom prst="rect">
            <a:avLst/>
          </a:prstGeom>
        </p:spPr>
      </p:pic>
    </p:spTree>
    <p:extLst>
      <p:ext uri="{BB962C8B-B14F-4D97-AF65-F5344CB8AC3E}">
        <p14:creationId xmlns:p14="http://schemas.microsoft.com/office/powerpoint/2010/main" val="2690722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14866"/>
            <a:ext cx="11485848" cy="397031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结合能</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与平均结合能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结合能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核子结合成原子核所释放的能量称为原子核的结合能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质量亏损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任何一个原子核的质量总是小于组成它的所有核子的质量之和，这一差值称为质量亏损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质量亏损表明，的确存在着原子核的结合能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根据爱因斯坦质能方程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mc</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可知，核子结合成原子核时，释放出的结合能是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mc</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89228;FounderCES"/>
          <p:cNvPicPr/>
          <p:nvPr/>
        </p:nvPicPr>
        <p:blipFill>
          <a:blip r:embed="rId2"/>
          <a:stretch>
            <a:fillRect/>
          </a:stretch>
        </p:blipFill>
        <p:spPr>
          <a:xfrm>
            <a:off x="406574" y="1277466"/>
            <a:ext cx="1174298" cy="312071"/>
          </a:xfrm>
          <a:prstGeom prst="rect">
            <a:avLst/>
          </a:prstGeom>
        </p:spPr>
      </p:pic>
    </p:spTree>
    <p:extLst>
      <p:ext uri="{BB962C8B-B14F-4D97-AF65-F5344CB8AC3E}">
        <p14:creationId xmlns:p14="http://schemas.microsoft.com/office/powerpoint/2010/main" val="4160622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平均结合能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原子核的结合能与其质量数之比称为该核的平均结合能，又称为比结合能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平均合能越大，原子核越难分离成单个核子，原子核越稳定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中等大小的原子核的比结合能最大，最稳定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34566" y="3789040"/>
            <a:ext cx="11521280" cy="720080"/>
          </a:xfrm>
          <a:prstGeom prst="rect">
            <a:avLst/>
          </a:prstGeom>
        </p:spPr>
      </p:pic>
      <p:sp>
        <p:nvSpPr>
          <p:cNvPr id="4" name="内容占位符 1"/>
          <p:cNvSpPr txBox="1">
            <a:spLocks/>
          </p:cNvSpPr>
          <p:nvPr/>
        </p:nvSpPr>
        <p:spPr bwMode="auto">
          <a:xfrm>
            <a:off x="360854" y="3862789"/>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原子核的核子结合成原子核释放的能量与把它们分开需要的能量相等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关键提醒Z.EPS" descr="id:2147489263;FounderCES"/>
          <p:cNvPicPr/>
          <p:nvPr/>
        </p:nvPicPr>
        <p:blipFill>
          <a:blip r:embed="rId3"/>
          <a:stretch>
            <a:fillRect/>
          </a:stretch>
        </p:blipFill>
        <p:spPr>
          <a:xfrm>
            <a:off x="478582" y="4025389"/>
            <a:ext cx="1539041" cy="303444"/>
          </a:xfrm>
          <a:prstGeom prst="rect">
            <a:avLst/>
          </a:prstGeom>
        </p:spPr>
      </p:pic>
    </p:spTree>
    <p:extLst>
      <p:ext uri="{BB962C8B-B14F-4D97-AF65-F5344CB8AC3E}">
        <p14:creationId xmlns:p14="http://schemas.microsoft.com/office/powerpoint/2010/main" val="3938208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5078313"/>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结合能</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与质量亏损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结合能与平均结合能的理解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）组成原子核的核子越多，结合能越高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）平均结合能的大小能够反映原子核的稳定程度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平均结合能越大，原子核就越难拆开，原子核就越稳定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）核子数较少的轻核和核子数较多的重核，平均结合能都比较小，中等核子数的原子核，平均结合能较大，表示中等核子数的原子核较稳定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）当平均结合能较小的原子核转化成平均结合能较大的原子核时，就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释放</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核能</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9284;FounderCES"/>
          <p:cNvPicPr/>
          <p:nvPr/>
        </p:nvPicPr>
        <p:blipFill>
          <a:blip r:embed="rId2"/>
          <a:stretch>
            <a:fillRect/>
          </a:stretch>
        </p:blipFill>
        <p:spPr>
          <a:xfrm>
            <a:off x="2854846" y="692696"/>
            <a:ext cx="6596380" cy="569595"/>
          </a:xfrm>
          <a:prstGeom prst="rect">
            <a:avLst/>
          </a:prstGeom>
        </p:spPr>
      </p:pic>
      <p:pic>
        <p:nvPicPr>
          <p:cNvPr id="4" name="要点1.EPS" descr="id:2147489291;FounderCES"/>
          <p:cNvPicPr/>
          <p:nvPr/>
        </p:nvPicPr>
        <p:blipFill>
          <a:blip r:embed="rId3"/>
          <a:stretch>
            <a:fillRect/>
          </a:stretch>
        </p:blipFill>
        <p:spPr>
          <a:xfrm>
            <a:off x="406574" y="1628800"/>
            <a:ext cx="864096" cy="303219"/>
          </a:xfrm>
          <a:prstGeom prst="rect">
            <a:avLst/>
          </a:prstGeom>
        </p:spPr>
      </p:pic>
    </p:spTree>
    <p:extLst>
      <p:ext uri="{BB962C8B-B14F-4D97-AF65-F5344CB8AC3E}">
        <p14:creationId xmlns:p14="http://schemas.microsoft.com/office/powerpoint/2010/main" val="2376370667"/>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588</TotalTime>
  <Words>1100</Words>
  <Application>Microsoft Office PowerPoint</Application>
  <PresentationFormat>自定义</PresentationFormat>
  <Paragraphs>97</Paragraphs>
  <Slides>19</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19</vt:i4>
      </vt:variant>
    </vt:vector>
  </HeadingPairs>
  <TitlesOfParts>
    <vt:vector size="30"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581</cp:revision>
  <dcterms:created xsi:type="dcterms:W3CDTF">2020-11-06T05:24:00Z</dcterms:created>
  <dcterms:modified xsi:type="dcterms:W3CDTF">2025-11-03T08:14:06Z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